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6.png" ContentType="image/png"/>
  <Override PartName="/ppt/media/image20.png" ContentType="image/png"/>
  <Override PartName="/ppt/media/image18.png" ContentType="image/png"/>
  <Override PartName="/ppt/media/image15.gif" ContentType="image/gif"/>
  <Override PartName="/ppt/media/image17.png" ContentType="image/png"/>
  <Override PartName="/ppt/media/image24.gif" ContentType="image/gif"/>
  <Override PartName="/ppt/media/image14.gif" ContentType="image/gif"/>
  <Override PartName="/ppt/media/image28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29.png" ContentType="image/png"/>
  <Override PartName="/ppt/media/image30.png" ContentType="image/png"/>
  <Override PartName="/ppt/media/image42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FFD5FCF-FAE8-4735-81A6-962D1997083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0" name="Google Shape;204;p18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3516DD6-99D9-4B79-BDD8-F785B170590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2" name="Google Shape;66;p3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87A3EC-0330-4A0D-AE56-6704D165997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5" name="Google Shape;76;p4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E9FD8C-222B-4DF9-848A-55407052921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AD84E8E-B249-4FEC-9CF6-420B6832B36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1633598-7890-4CB0-9EF7-334DEB6A6EF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9ABBE3A-1F36-4171-BC46-B4343EFDD3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D0DBEE0-8284-40E0-A091-4557E7E5904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6F1EE73-EC30-47FA-B121-69CAD90FAB9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D8B980D-1DAD-4C9E-8D4C-CA9A19D57D9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0B4641-A038-41EE-94A2-0530DE833B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6C30BC-D60D-4F25-8103-262FA74CF3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B33BC4-B3DC-4EFA-8E82-227F1AB542F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F0E5C9-40FE-4700-B76F-D9CDD1541D5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99417A-2CC6-41CC-9000-AFFE8A30C6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339E67D-3857-459A-BF59-9CC362C0E2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E0DBCAE-1A95-4B85-B6A5-8F15397945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93E2E0-5A15-48A2-BEDF-8065B7FD68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CBBBC1-8FC0-43DA-A084-DBE8171AB5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49944C-7ADE-4871-8702-47B46D7A33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4663D21-72B1-4A29-B843-460A313D1F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1C494-FD22-4E06-9CBD-1B7438A8FD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901263-81BA-4A7F-912D-19B8CCD8D7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6CE6C0-7952-4DD0-AD5A-F13B607E7F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BDE417-C6A1-40AA-AA50-542CC98A93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82BC0D-7D66-40CD-8D01-03F21B1D00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4BE2EC-5640-4DC9-BD33-27F17FFF295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5C09F7-9660-4ED5-95A8-8A50C2A1F6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6C2FD9-ED62-462F-96CF-3A655B1E76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93FB77A-89C1-4E8B-AB15-DE09687C86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A95A5B9-EFFE-41F4-B11B-F941652E50C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70AD465-F8F0-463E-847D-BBAD3D0D930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4029E5-E89E-44A5-8025-A7AD1F987AB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0B3CFC4-65A5-44DB-9605-F96DBA051E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739C1D6-91BD-4C20-8D09-17AA95C462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06E6996-CFCE-44DD-A6A9-06812B2490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5B98782-5057-4D10-AFE4-EF8857915B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0EC1D2-D4A4-4B33-9DAD-0AB1415C0B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217D63-D089-4EAB-AA26-0146D5BB94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343694-80B4-4B69-89B4-8B39B0EC771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6F69BF-E6CA-4512-9DE1-01329492AD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60ADB47-8B14-4E3F-91F1-C457C59F30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88DC732-DEDD-48A0-A82A-D5222868C6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87BD09-E2C4-4DC1-958C-A1B797CCC5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BE54B3B-63B3-4A0E-8351-9D7A42A2E2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C1227B6-D787-46E2-8392-6860CDACA43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E3C2BAB-D164-4050-B9A0-22CB3255EA6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7E61C7-7301-4176-8D3F-E891B3DA495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CB0750F-CA42-41DD-8459-CF0C10E762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F35B163-54A2-47EE-9919-BDFC35AA28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5BF7717-158F-4DED-AE70-BCD6A8F0F4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DA237B-CDC0-470A-85A9-0D65CCDF94B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92721A-36E4-49BC-9FE3-D5D850A40C6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79CC8A-9767-4EFC-B419-FDB498B238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8EEC5-1B1F-4A9D-985A-9A16AF1A2C9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BE71CA-86A6-4771-876B-7E90EE4EBF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D2D6FC-36A3-44DC-94C4-B939C51EFC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13E047-EDF9-4D86-A38C-170E75FF14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C36289E-8EA3-4AFF-A335-7617E0DF32E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CDF3AE5-A0C1-4B38-8784-E0D7142C26C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431BEC0-76E1-4560-ADE8-DB9BCAA5F40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BCE8E35-AF5F-4A92-A23F-BABCA2298CE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gif"/><Relationship Id="rId3" Type="http://schemas.openxmlformats.org/officeDocument/2006/relationships/image" Target="../media/image15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8;p1"/>
          <p:cNvSpPr/>
          <p:nvPr/>
        </p:nvSpPr>
        <p:spPr>
          <a:xfrm>
            <a:off x="360" y="930240"/>
            <a:ext cx="9143280" cy="33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рентгеновского спектра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 температуры газа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в скоплении галактик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1" name="Google Shape;49;p1"/>
          <p:cNvSpPr/>
          <p:nvPr/>
        </p:nvSpPr>
        <p:spPr>
          <a:xfrm>
            <a:off x="369360" y="4826160"/>
            <a:ext cx="4345920" cy="19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Алексей Круглов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Ильдар Хабибуллин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Наталья Лыскова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Google Shape;50;p1"/>
          <p:cNvSpPr/>
          <p:nvPr/>
        </p:nvSpPr>
        <p:spPr>
          <a:xfrm>
            <a:off x="5025240" y="5173560"/>
            <a:ext cx="365688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ИКИ РАН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6 декабря 2023 г.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Google Shape;51;p1"/>
          <p:cNvSpPr/>
          <p:nvPr/>
        </p:nvSpPr>
        <p:spPr>
          <a:xfrm>
            <a:off x="8470800" y="6273720"/>
            <a:ext cx="253440" cy="25344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42;p7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vs. симуляции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2" name="Google Shape;143;p7" descr=""/>
          <p:cNvPicPr/>
          <p:nvPr/>
        </p:nvPicPr>
        <p:blipFill>
          <a:blip r:embed="rId1"/>
          <a:stretch/>
        </p:blipFill>
        <p:spPr>
          <a:xfrm>
            <a:off x="313200" y="2046600"/>
            <a:ext cx="8686080" cy="41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389600" y="253800"/>
            <a:ext cx="6400800" cy="6400800"/>
          </a:xfrm>
          <a:prstGeom prst="rect">
            <a:avLst/>
          </a:prstGeom>
          <a:ln w="0">
            <a:noFill/>
          </a:ln>
        </p:spPr>
      </p:pic>
      <p:sp>
        <p:nvSpPr>
          <p:cNvPr id="214" name="Google Shape;148;p8"/>
          <p:cNvSpPr/>
          <p:nvPr/>
        </p:nvSpPr>
        <p:spPr>
          <a:xfrm>
            <a:off x="0" y="1260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средней энергии спектра и температуры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55;p9" descr=""/>
          <p:cNvPicPr/>
          <p:nvPr/>
        </p:nvPicPr>
        <p:blipFill>
          <a:blip r:embed="rId1"/>
          <a:stretch/>
        </p:blipFill>
        <p:spPr>
          <a:xfrm>
            <a:off x="800280" y="1118880"/>
            <a:ext cx="7543080" cy="5387400"/>
          </a:xfrm>
          <a:prstGeom prst="rect">
            <a:avLst/>
          </a:prstGeom>
          <a:ln w="0">
            <a:noFill/>
          </a:ln>
        </p:spPr>
      </p:pic>
      <p:sp>
        <p:nvSpPr>
          <p:cNvPr id="216" name="Google Shape;156;p9"/>
          <p:cNvSpPr/>
          <p:nvPr/>
        </p:nvSpPr>
        <p:spPr>
          <a:xfrm>
            <a:off x="0" y="-1800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Фон рентгеновских фотонов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7" name="Google Shape;157;p9"/>
          <p:cNvSpPr/>
          <p:nvPr/>
        </p:nvSpPr>
        <p:spPr>
          <a:xfrm>
            <a:off x="0" y="6388200"/>
            <a:ext cx="914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ССЫЛКИ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Модель нормирована на 1 мин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"/>
          <p:cNvSpPr txBox="1"/>
          <p:nvPr/>
        </p:nvSpPr>
        <p:spPr>
          <a:xfrm>
            <a:off x="36000" y="1168560"/>
            <a:ext cx="9144000" cy="67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i="1" lang="en-US" sz="1600" spc="-1" strike="noStrike">
                <a:latin typeface="Arial"/>
              </a:rPr>
              <a:t>model constant(apec + wabs(apec + apec + constant*powerlaw))</a:t>
            </a:r>
            <a:endParaRPr b="0" i="1" lang="en-US" sz="1600" spc="-1" strike="noStrike">
              <a:latin typeface="Arial"/>
            </a:endParaRPr>
          </a:p>
        </p:txBody>
      </p:sp>
      <p:sp>
        <p:nvSpPr>
          <p:cNvPr id="219" name=""/>
          <p:cNvSpPr/>
          <p:nvPr/>
        </p:nvSpPr>
        <p:spPr>
          <a:xfrm>
            <a:off x="3092400" y="1528200"/>
            <a:ext cx="457200" cy="0"/>
          </a:xfrm>
          <a:prstGeom prst="line">
            <a:avLst/>
          </a:prstGeom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"/>
          <p:cNvSpPr/>
          <p:nvPr/>
        </p:nvSpPr>
        <p:spPr>
          <a:xfrm>
            <a:off x="4343400" y="1528200"/>
            <a:ext cx="457200" cy="0"/>
          </a:xfrm>
          <a:prstGeom prst="line">
            <a:avLst/>
          </a:prstGeom>
          <a:ln w="36720">
            <a:solidFill>
              <a:srgbClr val="fe7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5036400" y="1528200"/>
            <a:ext cx="457200" cy="0"/>
          </a:xfrm>
          <a:prstGeom prst="line">
            <a:avLst/>
          </a:prstGeom>
          <a:ln w="36720">
            <a:solidFill>
              <a:srgbClr val="00c46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>
            <a:off x="6584400" y="1528200"/>
            <a:ext cx="766800" cy="0"/>
          </a:xfrm>
          <a:prstGeom prst="line">
            <a:avLst/>
          </a:prstGeom>
          <a:ln w="3672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 txBox="1"/>
          <p:nvPr/>
        </p:nvSpPr>
        <p:spPr>
          <a:xfrm>
            <a:off x="5643000" y="137160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(= 0.5)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62;p11" descr=""/>
          <p:cNvPicPr/>
          <p:nvPr/>
        </p:nvPicPr>
        <p:blipFill>
          <a:blip r:embed="rId1"/>
          <a:stretch/>
        </p:blipFill>
        <p:spPr>
          <a:xfrm>
            <a:off x="361080" y="69840"/>
            <a:ext cx="3174120" cy="2709000"/>
          </a:xfrm>
          <a:prstGeom prst="rect">
            <a:avLst/>
          </a:prstGeom>
          <a:ln w="0">
            <a:noFill/>
          </a:ln>
        </p:spPr>
      </p:pic>
      <p:pic>
        <p:nvPicPr>
          <p:cNvPr id="225" name="Google Shape;166;p11" descr=""/>
          <p:cNvPicPr/>
          <p:nvPr/>
        </p:nvPicPr>
        <p:blipFill>
          <a:blip r:embed="rId2"/>
          <a:stretch/>
        </p:blipFill>
        <p:spPr>
          <a:xfrm>
            <a:off x="457200" y="2598840"/>
            <a:ext cx="8228880" cy="4231440"/>
          </a:xfrm>
          <a:prstGeom prst="rect">
            <a:avLst/>
          </a:prstGeom>
          <a:ln w="0">
            <a:noFill/>
          </a:ln>
        </p:spPr>
      </p:pic>
      <p:sp>
        <p:nvSpPr>
          <p:cNvPr id="226" name="Google Shape;105;p 1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7" name="Google Shape;106;p 1" descr=""/>
          <p:cNvPicPr/>
          <p:nvPr/>
        </p:nvPicPr>
        <p:blipFill>
          <a:blip r:embed="rId3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  <p:sp>
        <p:nvSpPr>
          <p:cNvPr id="228" name="Google Shape;104;p6"/>
          <p:cNvSpPr/>
          <p:nvPr/>
        </p:nvSpPr>
        <p:spPr>
          <a:xfrm>
            <a:off x="3657600" y="531360"/>
            <a:ext cx="548640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phabs*apec+area*bkg: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71;p12"/>
          <p:cNvSpPr/>
          <p:nvPr/>
        </p:nvSpPr>
        <p:spPr>
          <a:xfrm>
            <a:off x="0" y="144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спектральных температур</a:t>
            </a:r>
            <a:br>
              <a:rPr sz="40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фона и без него)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-362880" y="1360440"/>
            <a:ext cx="9870120" cy="55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171;p 1"/>
          <p:cNvSpPr/>
          <p:nvPr/>
        </p:nvSpPr>
        <p:spPr>
          <a:xfrm>
            <a:off x="0" y="144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Как меняется температура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в зависимости от доли разрешённых АЯГов?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-354240" y="1422720"/>
            <a:ext cx="9852840" cy="556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178;p13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без фона и с фоном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0" y="1913400"/>
            <a:ext cx="9143640" cy="44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1309320" y="349200"/>
            <a:ext cx="6508800" cy="650880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183;p14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305360" y="336960"/>
            <a:ext cx="6521040" cy="6521040"/>
          </a:xfrm>
          <a:prstGeom prst="rect">
            <a:avLst/>
          </a:prstGeom>
          <a:ln w="0">
            <a:noFill/>
          </a:ln>
        </p:spPr>
      </p:pic>
      <p:sp>
        <p:nvSpPr>
          <p:cNvPr id="238" name="Google Shape;183;p 1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 и без него)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8280" y="1775880"/>
            <a:ext cx="4756320" cy="4756320"/>
          </a:xfrm>
          <a:prstGeom prst="rect">
            <a:avLst/>
          </a:prstGeom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4428000" y="1756800"/>
            <a:ext cx="4800240" cy="4800240"/>
          </a:xfrm>
          <a:prstGeom prst="rect">
            <a:avLst/>
          </a:prstGeom>
          <a:ln w="0">
            <a:noFill/>
          </a:ln>
        </p:spPr>
      </p:pic>
      <p:sp>
        <p:nvSpPr>
          <p:cNvPr id="241" name="Google Shape;190;p15"/>
          <p:cNvSpPr/>
          <p:nvPr/>
        </p:nvSpPr>
        <p:spPr>
          <a:xfrm>
            <a:off x="0" y="15228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и средняя энергия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индикаторы массы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2" name="Google Shape;191;p15"/>
          <p:cNvSpPr/>
          <p:nvPr/>
        </p:nvSpPr>
        <p:spPr>
          <a:xfrm>
            <a:off x="4572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Спектральная температура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Google Shape;192;p15"/>
          <p:cNvSpPr/>
          <p:nvPr/>
        </p:nvSpPr>
        <p:spPr>
          <a:xfrm>
            <a:off x="49086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спектра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159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Скопления галактик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Google Shape;57;p2"/>
          <p:cNvSpPr/>
          <p:nvPr/>
        </p:nvSpPr>
        <p:spPr>
          <a:xfrm>
            <a:off x="250920" y="5877000"/>
            <a:ext cx="4320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IDCS J1426.5+3508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Google Shape;58;p2"/>
          <p:cNvSpPr/>
          <p:nvPr/>
        </p:nvSpPr>
        <p:spPr>
          <a:xfrm>
            <a:off x="3471840" y="3665520"/>
            <a:ext cx="1836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Google Shape;59;p2" descr=""/>
          <p:cNvPicPr/>
          <p:nvPr/>
        </p:nvPicPr>
        <p:blipFill>
          <a:blip r:embed="rId1"/>
          <a:stretch/>
        </p:blipFill>
        <p:spPr>
          <a:xfrm>
            <a:off x="4788000" y="1508040"/>
            <a:ext cx="4185360" cy="429660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60;p2"/>
          <p:cNvSpPr/>
          <p:nvPr/>
        </p:nvSpPr>
        <p:spPr>
          <a:xfrm>
            <a:off x="7451640" y="6524640"/>
            <a:ext cx="169164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esahubble.org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Google Shape;61;p2"/>
          <p:cNvSpPr/>
          <p:nvPr/>
        </p:nvSpPr>
        <p:spPr>
          <a:xfrm>
            <a:off x="4788000" y="5877000"/>
            <a:ext cx="41760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MACSJ0138.0-2155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Google Shape;62;p2" descr=""/>
          <p:cNvPicPr/>
          <p:nvPr/>
        </p:nvPicPr>
        <p:blipFill>
          <a:blip r:embed="rId2"/>
          <a:stretch/>
        </p:blipFill>
        <p:spPr>
          <a:xfrm>
            <a:off x="250920" y="1508040"/>
            <a:ext cx="4320360" cy="432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199;p16"/>
          <p:cNvSpPr/>
          <p:nvPr/>
        </p:nvSpPr>
        <p:spPr>
          <a:xfrm>
            <a:off x="457200" y="-73080"/>
            <a:ext cx="8228880" cy="1235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Заключение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45" name="Google Shape;200;p16"/>
          <p:cNvSpPr/>
          <p:nvPr/>
        </p:nvSpPr>
        <p:spPr>
          <a:xfrm>
            <a:off x="0" y="1154160"/>
            <a:ext cx="9143280" cy="52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Создан архив изображений и спектров массивных скоплений из симуляций Magneticum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Для выборки из 84 скоплений с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показано, что средняя энергия рентгеновского спектра является устойчивым индикатором 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температуры: T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(2.4 ± 0.1) ·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4.9 ± 0.3</a:t>
            </a: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массы: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(0.99 ± 0.01) · M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0.11 ± 0.01</a:t>
            </a: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Предложенный метод позволяет минимизировать трудности, связанные с выбором модели для аппроксимации спектров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084680" y="3200400"/>
            <a:ext cx="6945120" cy="342900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1084680" y="0"/>
            <a:ext cx="69454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1102680" y="3428640"/>
            <a:ext cx="6938640" cy="3429360"/>
          </a:xfrm>
          <a:prstGeom prst="rect">
            <a:avLst/>
          </a:prstGeom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1076760" y="228600"/>
            <a:ext cx="696024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06;p18" descr=""/>
          <p:cNvPicPr/>
          <p:nvPr/>
        </p:nvPicPr>
        <p:blipFill>
          <a:blip r:embed="rId1"/>
          <a:stretch/>
        </p:blipFill>
        <p:spPr>
          <a:xfrm>
            <a:off x="417600" y="1757520"/>
            <a:ext cx="1571040" cy="705600"/>
          </a:xfrm>
          <a:prstGeom prst="rect">
            <a:avLst/>
          </a:prstGeom>
          <a:ln w="0">
            <a:noFill/>
          </a:ln>
        </p:spPr>
      </p:pic>
      <p:pic>
        <p:nvPicPr>
          <p:cNvPr id="251" name="Google Shape;207;p18" descr=""/>
          <p:cNvPicPr/>
          <p:nvPr/>
        </p:nvPicPr>
        <p:blipFill>
          <a:blip r:embed="rId2"/>
          <a:stretch/>
        </p:blipFill>
        <p:spPr>
          <a:xfrm>
            <a:off x="541440" y="3994200"/>
            <a:ext cx="3656880" cy="117576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208;p18" descr=""/>
          <p:cNvPicPr/>
          <p:nvPr/>
        </p:nvPicPr>
        <p:blipFill>
          <a:blip r:embed="rId3"/>
          <a:stretch/>
        </p:blipFill>
        <p:spPr>
          <a:xfrm>
            <a:off x="420840" y="5257800"/>
            <a:ext cx="3885480" cy="53424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209;p18" descr=""/>
          <p:cNvPicPr/>
          <p:nvPr/>
        </p:nvPicPr>
        <p:blipFill>
          <a:blip r:embed="rId4"/>
          <a:stretch/>
        </p:blipFill>
        <p:spPr>
          <a:xfrm>
            <a:off x="2301840" y="1828800"/>
            <a:ext cx="1948680" cy="583560"/>
          </a:xfrm>
          <a:prstGeom prst="rect">
            <a:avLst/>
          </a:prstGeom>
          <a:ln w="0">
            <a:noFill/>
          </a:ln>
        </p:spPr>
      </p:pic>
      <p:pic>
        <p:nvPicPr>
          <p:cNvPr id="254" name="Google Shape;210;p18" descr=""/>
          <p:cNvPicPr/>
          <p:nvPr/>
        </p:nvPicPr>
        <p:blipFill>
          <a:blip r:embed="rId5"/>
          <a:stretch/>
        </p:blipFill>
        <p:spPr>
          <a:xfrm>
            <a:off x="2971800" y="457200"/>
            <a:ext cx="4395240" cy="870840"/>
          </a:xfrm>
          <a:prstGeom prst="rect">
            <a:avLst/>
          </a:prstGeom>
          <a:ln w="0">
            <a:noFill/>
          </a:ln>
        </p:spPr>
      </p:pic>
      <p:sp>
        <p:nvSpPr>
          <p:cNvPr id="255" name="Google Shape;211;p18"/>
          <p:cNvSpPr/>
          <p:nvPr/>
        </p:nvSpPr>
        <p:spPr>
          <a:xfrm>
            <a:off x="2467080" y="3200400"/>
            <a:ext cx="20566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Z – пространственное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распределение металличности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56" name="Google Shape;212;p18" descr=""/>
          <p:cNvPicPr/>
          <p:nvPr/>
        </p:nvPicPr>
        <p:blipFill>
          <a:blip r:embed="rId6"/>
          <a:stretch/>
        </p:blipFill>
        <p:spPr>
          <a:xfrm>
            <a:off x="152280" y="223920"/>
            <a:ext cx="8838360" cy="1254960"/>
          </a:xfrm>
          <a:prstGeom prst="rect">
            <a:avLst/>
          </a:prstGeom>
          <a:ln w="0">
            <a:noFill/>
          </a:ln>
        </p:spPr>
      </p:pic>
      <p:pic>
        <p:nvPicPr>
          <p:cNvPr id="257" name="Google Shape;213;p18" descr=""/>
          <p:cNvPicPr/>
          <p:nvPr/>
        </p:nvPicPr>
        <p:blipFill>
          <a:blip r:embed="rId7"/>
          <a:stretch/>
        </p:blipFill>
        <p:spPr>
          <a:xfrm>
            <a:off x="1825560" y="2590920"/>
            <a:ext cx="3045600" cy="65808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214;p18" descr=""/>
          <p:cNvPicPr/>
          <p:nvPr/>
        </p:nvPicPr>
        <p:blipFill>
          <a:blip r:embed="rId8"/>
          <a:stretch/>
        </p:blipFill>
        <p:spPr>
          <a:xfrm>
            <a:off x="220680" y="2619360"/>
            <a:ext cx="1767600" cy="54396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215;p18" descr=""/>
          <p:cNvPicPr/>
          <p:nvPr/>
        </p:nvPicPr>
        <p:blipFill>
          <a:blip r:embed="rId9"/>
          <a:stretch/>
        </p:blipFill>
        <p:spPr>
          <a:xfrm>
            <a:off x="4419720" y="1708200"/>
            <a:ext cx="472356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68;p3"/>
          <p:cNvSpPr/>
          <p:nvPr/>
        </p:nvSpPr>
        <p:spPr>
          <a:xfrm>
            <a:off x="2030400" y="2575080"/>
            <a:ext cx="54730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69;p3" descr=""/>
          <p:cNvPicPr/>
          <p:nvPr/>
        </p:nvPicPr>
        <p:blipFill>
          <a:blip r:embed="rId1"/>
          <a:stretch/>
        </p:blipFill>
        <p:spPr>
          <a:xfrm>
            <a:off x="277920" y="1125360"/>
            <a:ext cx="8587800" cy="523008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70;p3"/>
          <p:cNvSpPr/>
          <p:nvPr/>
        </p:nvSpPr>
        <p:spPr>
          <a:xfrm>
            <a:off x="4343400" y="5943600"/>
            <a:ext cx="913680" cy="456480"/>
          </a:xfrm>
          <a:prstGeom prst="roundRect">
            <a:avLst>
              <a:gd name="adj" fmla="val 3600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71;p3"/>
          <p:cNvSpPr/>
          <p:nvPr/>
        </p:nvSpPr>
        <p:spPr>
          <a:xfrm>
            <a:off x="4432320" y="5850000"/>
            <a:ext cx="703080" cy="10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85" name="Google Shape;72;p3"/>
          <p:cNvSpPr/>
          <p:nvPr/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газа в скоплениях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297320" y="2011320"/>
            <a:ext cx="4869720" cy="486972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78;p4" descr=""/>
          <p:cNvPicPr/>
          <p:nvPr/>
        </p:nvPicPr>
        <p:blipFill>
          <a:blip r:embed="rId2"/>
          <a:stretch/>
        </p:blipFill>
        <p:spPr>
          <a:xfrm>
            <a:off x="312840" y="2585880"/>
            <a:ext cx="3799800" cy="381420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80;p4"/>
          <p:cNvSpPr/>
          <p:nvPr/>
        </p:nvSpPr>
        <p:spPr>
          <a:xfrm>
            <a:off x="4343400" y="1236600"/>
            <a:ext cx="4854240" cy="12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(x,y), z, R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T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L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x500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etc.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Выборка: 84 скопления с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lang="en-US" sz="19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189" name="Google Shape;81;p4"/>
          <p:cNvSpPr/>
          <p:nvPr/>
        </p:nvSpPr>
        <p:spPr>
          <a:xfrm>
            <a:off x="149760" y="1100160"/>
            <a:ext cx="414720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Hirschmann et al. (2014),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magneticum.org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Box2/hr: (352 Mpc/h)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2*1584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частиц,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DM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6.9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gas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1.4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Симуляции Magneticum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228600" y="6400800"/>
            <a:ext cx="38862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  <a:ea typeface="Noto Sans CJK SC"/>
              </a:rPr>
              <a:t>Ω</a:t>
            </a:r>
            <a:r>
              <a:rPr b="0" lang="en-US" sz="1300" spc="-1" strike="noStrike" baseline="-8000">
                <a:latin typeface="Arial"/>
                <a:ea typeface="Noto Sans CJK SC"/>
              </a:rPr>
              <a:t>Λ</a:t>
            </a:r>
            <a:r>
              <a:rPr b="0" lang="en-US" sz="1300" spc="-1" strike="noStrike">
                <a:latin typeface="Arial"/>
                <a:ea typeface="Noto Sans CJK SC"/>
              </a:rPr>
              <a:t> = 0.728, Ω</a:t>
            </a:r>
            <a:r>
              <a:rPr b="0" lang="en-US" sz="1300" spc="-1" strike="noStrike" baseline="-8000">
                <a:latin typeface="Arial"/>
                <a:ea typeface="Noto Sans CJK SC"/>
              </a:rPr>
              <a:t>M</a:t>
            </a:r>
            <a:r>
              <a:rPr b="0" lang="en-US" sz="1300" spc="-1" strike="noStrike">
                <a:latin typeface="Arial"/>
                <a:ea typeface="Noto Sans CJK SC"/>
              </a:rPr>
              <a:t> = 0.272, </a:t>
            </a:r>
            <a:r>
              <a:rPr b="0" lang="en-US" sz="1300" spc="-1" strike="noStrike">
                <a:latin typeface="Arial"/>
              </a:rPr>
              <a:t>Ω</a:t>
            </a:r>
            <a:r>
              <a:rPr b="0" lang="en-US" sz="1300" spc="-1" strike="noStrike" baseline="-8000">
                <a:latin typeface="Arial"/>
              </a:rPr>
              <a:t>b</a:t>
            </a:r>
            <a:r>
              <a:rPr b="0" lang="en-US" sz="1300" spc="-1" strike="noStrike">
                <a:latin typeface="Arial"/>
              </a:rPr>
              <a:t> = 16%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0" y="-1908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Масштабные соотношения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Google Shape;91;g2a1b9ba31df_0_13"/>
          <p:cNvSpPr/>
          <p:nvPr/>
        </p:nvSpPr>
        <p:spPr>
          <a:xfrm>
            <a:off x="1819800" y="6310080"/>
            <a:ext cx="5504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5680" bIns="3556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Вихлинин и др. (2009); Чуразов, Вихлинин, Сюняев (2015)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065200" y="1118520"/>
            <a:ext cx="3585240" cy="1026360"/>
          </a:xfrm>
          <a:prstGeom prst="rect">
            <a:avLst/>
          </a:prstGeom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781200" y="1447560"/>
            <a:ext cx="3630240" cy="71748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304920" y="2080800"/>
            <a:ext cx="8496000" cy="42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96;p5" descr=""/>
          <p:cNvPicPr/>
          <p:nvPr/>
        </p:nvPicPr>
        <p:blipFill>
          <a:blip r:embed="rId1"/>
          <a:stretch/>
        </p:blipFill>
        <p:spPr>
          <a:xfrm>
            <a:off x="-649440" y="-772560"/>
            <a:ext cx="9967320" cy="797328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-84960"/>
            <a:ext cx="8228880" cy="114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28440" bIns="0" anchor="ctr">
            <a:noAutofit/>
          </a:bodyPr>
          <a:p>
            <a:pPr algn="ctr">
              <a:lnSpc>
                <a:spcPct val="93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Списки фотонов от с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коплений галактик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Google Shape;98;p5"/>
          <p:cNvSpPr/>
          <p:nvPr/>
        </p:nvSpPr>
        <p:spPr>
          <a:xfrm>
            <a:off x="-160560" y="5950440"/>
            <a:ext cx="9357840" cy="61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</a:rPr>
              <a:t>Зелёные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границы слоёв в световом конусе, </a:t>
            </a:r>
            <a:r>
              <a:rPr b="0" lang="en-US" sz="15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красные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центры слоёв.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c9daf8"/>
                </a:highlight>
                <a:latin typeface="Arial"/>
                <a:ea typeface="Arial"/>
              </a:rPr>
              <a:t>Синие точки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- скопления, радиус чёрных кружков равен R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500" spc="-1" strike="noStrike">
                <a:solidFill>
                  <a:srgbClr val="040c28"/>
                </a:solidFill>
                <a:latin typeface="Arial"/>
                <a:ea typeface="Arial"/>
              </a:rPr>
              <a:t>×20 (для наглядности).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950400" y="793800"/>
            <a:ext cx="3200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(Biffi et al. 2012/2013/2018)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103;p6" descr=""/>
          <p:cNvPicPr/>
          <p:nvPr/>
        </p:nvPicPr>
        <p:blipFill>
          <a:blip r:embed="rId1"/>
          <a:stretch/>
        </p:blipFill>
        <p:spPr>
          <a:xfrm>
            <a:off x="361080" y="69840"/>
            <a:ext cx="3174120" cy="2709000"/>
          </a:xfrm>
          <a:prstGeom prst="rect">
            <a:avLst/>
          </a:prstGeom>
          <a:ln w="0">
            <a:noFill/>
          </a:ln>
        </p:spPr>
      </p:pic>
      <p:sp>
        <p:nvSpPr>
          <p:cNvPr id="202" name="Google Shape;105;p6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3" name="Google Shape;106;p6" descr=""/>
          <p:cNvPicPr/>
          <p:nvPr/>
        </p:nvPicPr>
        <p:blipFill>
          <a:blip r:embed="rId2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107;p6" descr=""/>
          <p:cNvPicPr/>
          <p:nvPr/>
        </p:nvPicPr>
        <p:blipFill>
          <a:blip r:embed="rId3"/>
          <a:stretch/>
        </p:blipFill>
        <p:spPr>
          <a:xfrm>
            <a:off x="442800" y="2611440"/>
            <a:ext cx="8257320" cy="424584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104;p 1"/>
          <p:cNvSpPr/>
          <p:nvPr/>
        </p:nvSpPr>
        <p:spPr>
          <a:xfrm>
            <a:off x="4164120" y="531360"/>
            <a:ext cx="457128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80960" y="169200"/>
            <a:ext cx="4419360" cy="662940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57800" y="123120"/>
            <a:ext cx="3161880" cy="316188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5244840" y="3548160"/>
            <a:ext cx="3174840" cy="317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37;g2a1b9ba31df_0_5"/>
          <p:cNvSpPr/>
          <p:nvPr/>
        </p:nvSpPr>
        <p:spPr>
          <a:xfrm>
            <a:off x="0" y="216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температур: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спектральной и взвешенной по массе</a:t>
            </a:r>
            <a:br>
              <a:rPr sz="3600"/>
            </a:br>
            <a:endParaRPr b="0" lang="en-US" sz="36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-281520" y="1323000"/>
            <a:ext cx="9707400" cy="548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  <dc:description/>
  <dc:language>en-US</dc:language>
  <cp:lastModifiedBy/>
  <dcterms:modified xsi:type="dcterms:W3CDTF">2023-12-06T00:08:44Z</dcterms:modified>
  <cp:revision>15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